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League Spartan ExtraBold"/>
      <p:bold r:id="rId11"/>
    </p:embeddedFont>
    <p:embeddedFont>
      <p:font typeface="League Spartan"/>
      <p:regular r:id="rId12"/>
      <p:bold r:id="rId13"/>
    </p:embeddedFont>
    <p:embeddedFont>
      <p:font typeface="Lato"/>
      <p:bold r:id="rId14"/>
      <p:boldItalic r:id="rId15"/>
    </p:embeddedFont>
    <p:embeddedFont>
      <p:font typeface="League Spartan Black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eagueSpartanExtraBold-bold.fntdata"/><Relationship Id="rId10" Type="http://schemas.openxmlformats.org/officeDocument/2006/relationships/slide" Target="slides/slide4.xml"/><Relationship Id="rId13" Type="http://schemas.openxmlformats.org/officeDocument/2006/relationships/font" Target="fonts/LeagueSpartan-bold.fntdata"/><Relationship Id="rId12" Type="http://schemas.openxmlformats.org/officeDocument/2006/relationships/font" Target="fonts/LeagueSpartan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Lato-boldItalic.fntdata"/><Relationship Id="rId14" Type="http://schemas.openxmlformats.org/officeDocument/2006/relationships/font" Target="fonts/Lato-bold.fntdata"/><Relationship Id="rId16" Type="http://schemas.openxmlformats.org/officeDocument/2006/relationships/font" Target="fonts/LeagueSpartanBlack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68e1ddaf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068e1ddaf6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6d36321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06d36321c5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06d36321c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06d36321c5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068e1ddaf6_1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068e1ddaf6_1_3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2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2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00" cy="3198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00" cy="19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2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6000" cy="29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200" cy="23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50" y="-125850"/>
            <a:ext cx="22629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00" y="1085919"/>
            <a:ext cx="2925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00" y="95319"/>
            <a:ext cx="2925900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hyperlink" Target="https://www.bicincitta.com/frmLeStazioniComune.aspx?ID=187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5"/>
          <p:cNvPicPr preferRelativeResize="0"/>
          <p:nvPr/>
        </p:nvPicPr>
        <p:blipFill rotWithShape="1">
          <a:blip r:embed="rId3">
            <a:alphaModFix/>
          </a:blip>
          <a:srcRect b="7806" l="0" r="0" t="7798"/>
          <a:stretch/>
        </p:blipFill>
        <p:spPr>
          <a:xfrm flipH="1">
            <a:off x="0" y="-9050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0" name="Google Shape;130;p25"/>
          <p:cNvGrpSpPr/>
          <p:nvPr/>
        </p:nvGrpSpPr>
        <p:grpSpPr>
          <a:xfrm>
            <a:off x="0" y="4995419"/>
            <a:ext cx="9143818" cy="1597504"/>
            <a:chOff x="0" y="-28575"/>
            <a:chExt cx="4816592" cy="841500"/>
          </a:xfrm>
        </p:grpSpPr>
        <p:sp>
          <p:nvSpPr>
            <p:cNvPr id="131" name="Google Shape;131;p25"/>
            <p:cNvSpPr/>
            <p:nvPr/>
          </p:nvSpPr>
          <p:spPr>
            <a:xfrm>
              <a:off x="0" y="0"/>
              <a:ext cx="4816592" cy="98854"/>
            </a:xfrm>
            <a:custGeom>
              <a:rect b="b" l="l" r="r" t="t"/>
              <a:pathLst>
                <a:path extrusionOk="0" h="9885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8854"/>
                  </a:lnTo>
                  <a:lnTo>
                    <a:pt x="0" y="988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2" name="Google Shape;132;p25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" name="Google Shape;133;p25"/>
          <p:cNvGrpSpPr/>
          <p:nvPr/>
        </p:nvGrpSpPr>
        <p:grpSpPr>
          <a:xfrm>
            <a:off x="5253166" y="4995419"/>
            <a:ext cx="9143818" cy="1597504"/>
            <a:chOff x="0" y="-28575"/>
            <a:chExt cx="4816592" cy="841500"/>
          </a:xfrm>
        </p:grpSpPr>
        <p:sp>
          <p:nvSpPr>
            <p:cNvPr id="134" name="Google Shape;134;p25"/>
            <p:cNvSpPr/>
            <p:nvPr/>
          </p:nvSpPr>
          <p:spPr>
            <a:xfrm>
              <a:off x="0" y="0"/>
              <a:ext cx="4816592" cy="98854"/>
            </a:xfrm>
            <a:custGeom>
              <a:rect b="b" l="l" r="r" t="t"/>
              <a:pathLst>
                <a:path extrusionOk="0" h="9885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8854"/>
                  </a:lnTo>
                  <a:lnTo>
                    <a:pt x="0" y="98854"/>
                  </a:lnTo>
                  <a:close/>
                </a:path>
              </a:pathLst>
            </a:custGeom>
            <a:solidFill>
              <a:srgbClr val="E4C344"/>
            </a:solidFill>
            <a:ln>
              <a:noFill/>
            </a:ln>
          </p:spPr>
        </p:sp>
        <p:sp>
          <p:nvSpPr>
            <p:cNvPr id="135" name="Google Shape;135;p25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" name="Google Shape;136;p25"/>
          <p:cNvGrpSpPr/>
          <p:nvPr/>
        </p:nvGrpSpPr>
        <p:grpSpPr>
          <a:xfrm>
            <a:off x="0" y="-148081"/>
            <a:ext cx="9143818" cy="1597504"/>
            <a:chOff x="0" y="-28575"/>
            <a:chExt cx="4816592" cy="841500"/>
          </a:xfrm>
        </p:grpSpPr>
        <p:sp>
          <p:nvSpPr>
            <p:cNvPr id="137" name="Google Shape;137;p25"/>
            <p:cNvSpPr/>
            <p:nvPr/>
          </p:nvSpPr>
          <p:spPr>
            <a:xfrm>
              <a:off x="0" y="0"/>
              <a:ext cx="4816592" cy="98854"/>
            </a:xfrm>
            <a:custGeom>
              <a:rect b="b" l="l" r="r" t="t"/>
              <a:pathLst>
                <a:path extrusionOk="0" h="9885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8854"/>
                  </a:lnTo>
                  <a:lnTo>
                    <a:pt x="0" y="98854"/>
                  </a:lnTo>
                  <a:close/>
                </a:path>
              </a:pathLst>
            </a:custGeom>
            <a:solidFill>
              <a:srgbClr val="E4C344"/>
            </a:solidFill>
            <a:ln>
              <a:noFill/>
            </a:ln>
          </p:spPr>
        </p:sp>
        <p:sp>
          <p:nvSpPr>
            <p:cNvPr id="138" name="Google Shape;138;p25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" name="Google Shape;139;p25"/>
          <p:cNvGrpSpPr/>
          <p:nvPr/>
        </p:nvGrpSpPr>
        <p:grpSpPr>
          <a:xfrm>
            <a:off x="5253166" y="-148081"/>
            <a:ext cx="9143818" cy="1597504"/>
            <a:chOff x="0" y="-28575"/>
            <a:chExt cx="4816592" cy="841500"/>
          </a:xfrm>
        </p:grpSpPr>
        <p:sp>
          <p:nvSpPr>
            <p:cNvPr id="140" name="Google Shape;140;p25"/>
            <p:cNvSpPr/>
            <p:nvPr/>
          </p:nvSpPr>
          <p:spPr>
            <a:xfrm>
              <a:off x="0" y="0"/>
              <a:ext cx="4816592" cy="98854"/>
            </a:xfrm>
            <a:custGeom>
              <a:rect b="b" l="l" r="r" t="t"/>
              <a:pathLst>
                <a:path extrusionOk="0" h="9885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98854"/>
                  </a:lnTo>
                  <a:lnTo>
                    <a:pt x="0" y="988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41" name="Google Shape;141;p25"/>
            <p:cNvSpPr txBox="1"/>
            <p:nvPr/>
          </p:nvSpPr>
          <p:spPr>
            <a:xfrm>
              <a:off x="0" y="-28575"/>
              <a:ext cx="812700" cy="84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25"/>
          <p:cNvSpPr txBox="1"/>
          <p:nvPr/>
        </p:nvSpPr>
        <p:spPr>
          <a:xfrm>
            <a:off x="249671" y="760079"/>
            <a:ext cx="3881700" cy="1277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30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Info</a:t>
            </a:r>
            <a:endParaRPr sz="700"/>
          </a:p>
        </p:txBody>
      </p:sp>
      <p:sp>
        <p:nvSpPr>
          <p:cNvPr id="143" name="Google Shape;143;p25"/>
          <p:cNvSpPr txBox="1"/>
          <p:nvPr/>
        </p:nvSpPr>
        <p:spPr>
          <a:xfrm>
            <a:off x="249675" y="1540725"/>
            <a:ext cx="3385200" cy="1277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8300">
                <a:solidFill>
                  <a:srgbClr val="E4C34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Bike</a:t>
            </a:r>
            <a:endParaRPr sz="700"/>
          </a:p>
        </p:txBody>
      </p:sp>
      <p:sp>
        <p:nvSpPr>
          <p:cNvPr id="144" name="Google Shape;144;p25"/>
          <p:cNvSpPr/>
          <p:nvPr/>
        </p:nvSpPr>
        <p:spPr>
          <a:xfrm>
            <a:off x="-349075" y="3303300"/>
            <a:ext cx="5062800" cy="761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25"/>
          <p:cNvGrpSpPr/>
          <p:nvPr/>
        </p:nvGrpSpPr>
        <p:grpSpPr>
          <a:xfrm>
            <a:off x="-349075" y="3268300"/>
            <a:ext cx="5602611" cy="1597535"/>
            <a:chOff x="0" y="-144661"/>
            <a:chExt cx="14802142" cy="4260094"/>
          </a:xfrm>
        </p:grpSpPr>
        <p:sp>
          <p:nvSpPr>
            <p:cNvPr id="146" name="Google Shape;146;p25"/>
            <p:cNvSpPr txBox="1"/>
            <p:nvPr/>
          </p:nvSpPr>
          <p:spPr>
            <a:xfrm>
              <a:off x="0" y="-144661"/>
              <a:ext cx="4114294" cy="42600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5"/>
            <p:cNvSpPr txBox="1"/>
            <p:nvPr/>
          </p:nvSpPr>
          <p:spPr>
            <a:xfrm>
              <a:off x="1596142" y="308753"/>
              <a:ext cx="13206000" cy="13218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latin typeface="Lato"/>
                  <a:ea typeface="Lato"/>
                  <a:cs typeface="Lato"/>
                  <a:sym typeface="Lato"/>
                </a:rPr>
                <a:t>Progetto a cura di: 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>
                  <a:latin typeface="Lato"/>
                  <a:ea typeface="Lato"/>
                  <a:cs typeface="Lato"/>
                  <a:sym typeface="Lato"/>
                </a:rPr>
                <a:t>Ballardin Matteo, Fanton Francesco e Finello Riccardo</a:t>
              </a:r>
              <a:endParaRPr b="1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48" name="Google Shape;148;p25"/>
          <p:cNvSpPr txBox="1"/>
          <p:nvPr/>
        </p:nvSpPr>
        <p:spPr>
          <a:xfrm>
            <a:off x="249675" y="2929600"/>
            <a:ext cx="5003700" cy="33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22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Per una maggiore sostenibilità</a:t>
            </a:r>
            <a:endParaRPr sz="18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E9EC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37" y="2049650"/>
            <a:ext cx="3870203" cy="2579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26"/>
          <p:cNvGrpSpPr/>
          <p:nvPr/>
        </p:nvGrpSpPr>
        <p:grpSpPr>
          <a:xfrm>
            <a:off x="4834461" y="907637"/>
            <a:ext cx="494728" cy="496946"/>
            <a:chOff x="1813" y="0"/>
            <a:chExt cx="809173" cy="812800"/>
          </a:xfrm>
        </p:grpSpPr>
        <p:sp>
          <p:nvSpPr>
            <p:cNvPr id="155" name="Google Shape;155;p26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4C344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6"/>
            <p:cNvSpPr txBox="1"/>
            <p:nvPr/>
          </p:nvSpPr>
          <p:spPr>
            <a:xfrm>
              <a:off x="76200" y="47625"/>
              <a:ext cx="6603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" name="Google Shape;157;p26"/>
          <p:cNvGrpSpPr/>
          <p:nvPr/>
        </p:nvGrpSpPr>
        <p:grpSpPr>
          <a:xfrm>
            <a:off x="4834461" y="2399474"/>
            <a:ext cx="494728" cy="496946"/>
            <a:chOff x="1813" y="0"/>
            <a:chExt cx="809173" cy="812800"/>
          </a:xfrm>
        </p:grpSpPr>
        <p:sp>
          <p:nvSpPr>
            <p:cNvPr id="158" name="Google Shape;158;p26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4C344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6"/>
            <p:cNvSpPr txBox="1"/>
            <p:nvPr/>
          </p:nvSpPr>
          <p:spPr>
            <a:xfrm>
              <a:off x="76200" y="47625"/>
              <a:ext cx="6603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26"/>
          <p:cNvGrpSpPr/>
          <p:nvPr/>
        </p:nvGrpSpPr>
        <p:grpSpPr>
          <a:xfrm>
            <a:off x="4834461" y="3754232"/>
            <a:ext cx="494728" cy="496946"/>
            <a:chOff x="1813" y="0"/>
            <a:chExt cx="809173" cy="812800"/>
          </a:xfrm>
        </p:grpSpPr>
        <p:sp>
          <p:nvSpPr>
            <p:cNvPr id="161" name="Google Shape;161;p26"/>
            <p:cNvSpPr/>
            <p:nvPr/>
          </p:nvSpPr>
          <p:spPr>
            <a:xfrm>
              <a:off x="1813" y="0"/>
              <a:ext cx="809173" cy="812800"/>
            </a:xfrm>
            <a:custGeom>
              <a:rect b="b" l="l" r="r" t="t"/>
              <a:pathLst>
                <a:path extrusionOk="0"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4C344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6"/>
            <p:cNvSpPr txBox="1"/>
            <p:nvPr/>
          </p:nvSpPr>
          <p:spPr>
            <a:xfrm>
              <a:off x="76200" y="47625"/>
              <a:ext cx="660300" cy="6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5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26"/>
          <p:cNvSpPr txBox="1"/>
          <p:nvPr/>
        </p:nvSpPr>
        <p:spPr>
          <a:xfrm>
            <a:off x="432924" y="784402"/>
            <a:ext cx="343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>
                <a:latin typeface="League Spartan Black"/>
                <a:ea typeface="League Spartan Black"/>
                <a:cs typeface="League Spartan Black"/>
                <a:sym typeface="League Spartan Black"/>
              </a:rPr>
              <a:t>Problemi</a:t>
            </a:r>
            <a:endParaRPr sz="700">
              <a:latin typeface="League Spartan Black"/>
              <a:ea typeface="League Spartan Black"/>
              <a:cs typeface="League Spartan Black"/>
              <a:sym typeface="League Spartan Black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32924" y="500063"/>
            <a:ext cx="1601400" cy="1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</p:txBody>
      </p:sp>
      <p:sp>
        <p:nvSpPr>
          <p:cNvPr id="165" name="Google Shape;165;p26"/>
          <p:cNvSpPr txBox="1"/>
          <p:nvPr/>
        </p:nvSpPr>
        <p:spPr>
          <a:xfrm>
            <a:off x="5610225" y="814296"/>
            <a:ext cx="1659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it" sz="1100">
                <a:latin typeface="Lato"/>
                <a:ea typeface="Lato"/>
                <a:cs typeface="Lato"/>
                <a:sym typeface="Lato"/>
              </a:rPr>
              <a:t>Manca</a:t>
            </a:r>
            <a:r>
              <a:rPr b="1" lang="it" sz="1100">
                <a:latin typeface="Lato"/>
                <a:ea typeface="Lato"/>
                <a:cs typeface="Lato"/>
                <a:sym typeface="Lato"/>
              </a:rPr>
              <a:t>nza di un portale </a:t>
            </a:r>
            <a:endParaRPr sz="700"/>
          </a:p>
        </p:txBody>
      </p:sp>
      <p:sp>
        <p:nvSpPr>
          <p:cNvPr id="166" name="Google Shape;166;p26"/>
          <p:cNvSpPr txBox="1"/>
          <p:nvPr/>
        </p:nvSpPr>
        <p:spPr>
          <a:xfrm>
            <a:off x="5610225" y="1081950"/>
            <a:ext cx="27687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Lato"/>
                <a:ea typeface="Lato"/>
                <a:cs typeface="Lato"/>
                <a:sym typeface="Lato"/>
              </a:rPr>
              <a:t>Non vi è modo di accedere ai seguenti servizi: Rastrelliere</a:t>
            </a:r>
            <a:r>
              <a:rPr lang="it" sz="1100">
                <a:latin typeface="Lato"/>
                <a:ea typeface="Lato"/>
                <a:cs typeface="Lato"/>
                <a:sym typeface="Lato"/>
              </a:rPr>
              <a:t>,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Lato"/>
                <a:ea typeface="Lato"/>
                <a:cs typeface="Lato"/>
                <a:sym typeface="Lato"/>
              </a:rPr>
              <a:t>Piste Ciclabili</a:t>
            </a:r>
            <a:r>
              <a:rPr lang="it" sz="1100">
                <a:latin typeface="Lato"/>
                <a:ea typeface="Lato"/>
                <a:cs typeface="Lato"/>
                <a:sym typeface="Lato"/>
              </a:rPr>
              <a:t>, </a:t>
            </a:r>
            <a:endParaRPr sz="1100"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>
                <a:latin typeface="Lato"/>
                <a:ea typeface="Lato"/>
                <a:cs typeface="Lato"/>
                <a:sym typeface="Lato"/>
              </a:rPr>
              <a:t>Parcheggi protetti.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26"/>
          <p:cNvSpPr txBox="1"/>
          <p:nvPr/>
        </p:nvSpPr>
        <p:spPr>
          <a:xfrm>
            <a:off x="5610225" y="3660892"/>
            <a:ext cx="16599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100">
                <a:latin typeface="Lato"/>
                <a:ea typeface="Lato"/>
                <a:cs typeface="Lato"/>
                <a:sym typeface="Lato"/>
              </a:rPr>
              <a:t>Sistema di feedback</a:t>
            </a:r>
            <a:endParaRPr sz="700"/>
          </a:p>
        </p:txBody>
      </p:sp>
      <p:sp>
        <p:nvSpPr>
          <p:cNvPr id="168" name="Google Shape;168;p26"/>
          <p:cNvSpPr txBox="1"/>
          <p:nvPr/>
        </p:nvSpPr>
        <p:spPr>
          <a:xfrm>
            <a:off x="5610224" y="3928536"/>
            <a:ext cx="22920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it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Manc</a:t>
            </a:r>
            <a:r>
              <a:rPr lang="it" sz="1100">
                <a:latin typeface="Lato"/>
                <a:ea typeface="Lato"/>
                <a:cs typeface="Lato"/>
                <a:sym typeface="Lato"/>
              </a:rPr>
              <a:t>a</a:t>
            </a:r>
            <a:r>
              <a:rPr b="0" i="0" lang="it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un </a:t>
            </a:r>
            <a:r>
              <a:rPr lang="it" sz="1100">
                <a:latin typeface="Lato"/>
                <a:ea typeface="Lato"/>
                <a:cs typeface="Lato"/>
                <a:sym typeface="Lato"/>
              </a:rPr>
              <a:t>metodo </a:t>
            </a:r>
            <a:r>
              <a:rPr b="0" i="0" lang="it" sz="1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di recensione o reclamo sullo stato dei servizi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69" name="Google Shape;169;p26"/>
          <p:cNvGrpSpPr/>
          <p:nvPr/>
        </p:nvGrpSpPr>
        <p:grpSpPr>
          <a:xfrm>
            <a:off x="5610224" y="2317365"/>
            <a:ext cx="2292075" cy="676376"/>
            <a:chOff x="0" y="-28575"/>
            <a:chExt cx="6112200" cy="1803668"/>
          </a:xfrm>
        </p:grpSpPr>
        <p:sp>
          <p:nvSpPr>
            <p:cNvPr id="170" name="Google Shape;170;p26"/>
            <p:cNvSpPr txBox="1"/>
            <p:nvPr/>
          </p:nvSpPr>
          <p:spPr>
            <a:xfrm>
              <a:off x="0" y="-28575"/>
              <a:ext cx="44265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Scomodità di accesso</a:t>
              </a:r>
              <a:endParaRPr b="1" sz="11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71" name="Google Shape;171;p26"/>
            <p:cNvSpPr txBox="1"/>
            <p:nvPr/>
          </p:nvSpPr>
          <p:spPr>
            <a:xfrm>
              <a:off x="0" y="691493"/>
              <a:ext cx="6112200" cy="10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Attualmente è presente solamente il sito dismesso di </a:t>
              </a:r>
              <a:r>
                <a:rPr lang="it" sz="1100" u="sng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  <a:hlinkClick r:id="rId4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BicinCittà</a:t>
              </a:r>
              <a:r>
                <a:rPr lang="it" sz="11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72" name="Google Shape;172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82150" y="952850"/>
            <a:ext cx="346275" cy="4009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35223" y="3871824"/>
            <a:ext cx="293195" cy="2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35225" y="2491600"/>
            <a:ext cx="293200" cy="2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E9EC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7"/>
          <p:cNvPicPr preferRelativeResize="0"/>
          <p:nvPr/>
        </p:nvPicPr>
        <p:blipFill rotWithShape="1">
          <a:blip r:embed="rId3">
            <a:alphaModFix/>
          </a:blip>
          <a:srcRect b="0" l="25493" r="23221" t="0"/>
          <a:stretch/>
        </p:blipFill>
        <p:spPr>
          <a:xfrm>
            <a:off x="-1" y="3150"/>
            <a:ext cx="4689352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0" name="Google Shape;180;p27"/>
          <p:cNvSpPr txBox="1"/>
          <p:nvPr/>
        </p:nvSpPr>
        <p:spPr>
          <a:xfrm>
            <a:off x="701575" y="515549"/>
            <a:ext cx="328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>
                <a:latin typeface="League Spartan ExtraBold"/>
                <a:ea typeface="League Spartan ExtraBold"/>
                <a:cs typeface="League Spartan ExtraBold"/>
                <a:sym typeface="League Spartan ExtraBold"/>
              </a:rPr>
              <a:t>Soluzioni</a:t>
            </a:r>
            <a:endParaRPr sz="4000">
              <a:latin typeface="League Spartan ExtraBold"/>
              <a:ea typeface="League Spartan ExtraBold"/>
              <a:cs typeface="League Spartan ExtraBold"/>
              <a:sym typeface="League Spartan ExtraBold"/>
            </a:endParaRPr>
          </a:p>
        </p:txBody>
      </p:sp>
      <p:grpSp>
        <p:nvGrpSpPr>
          <p:cNvPr id="181" name="Google Shape;181;p27"/>
          <p:cNvGrpSpPr/>
          <p:nvPr/>
        </p:nvGrpSpPr>
        <p:grpSpPr>
          <a:xfrm>
            <a:off x="5113096" y="787247"/>
            <a:ext cx="3516525" cy="676376"/>
            <a:chOff x="0" y="-28575"/>
            <a:chExt cx="9377400" cy="1803668"/>
          </a:xfrm>
        </p:grpSpPr>
        <p:sp>
          <p:nvSpPr>
            <p:cNvPr id="182" name="Google Shape;182;p27"/>
            <p:cNvSpPr txBox="1"/>
            <p:nvPr/>
          </p:nvSpPr>
          <p:spPr>
            <a:xfrm>
              <a:off x="0" y="-28575"/>
              <a:ext cx="93774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latin typeface="Lato"/>
                  <a:ea typeface="Lato"/>
                  <a:cs typeface="Lato"/>
                  <a:sym typeface="Lato"/>
                </a:rPr>
                <a:t>Accesso semplificato ai servizi già esistenti</a:t>
              </a:r>
              <a:endParaRPr sz="700"/>
            </a:p>
          </p:txBody>
        </p:sp>
        <p:sp>
          <p:nvSpPr>
            <p:cNvPr id="183" name="Google Shape;183;p27"/>
            <p:cNvSpPr txBox="1"/>
            <p:nvPr/>
          </p:nvSpPr>
          <p:spPr>
            <a:xfrm>
              <a:off x="0" y="691493"/>
              <a:ext cx="9377400" cy="10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Lato"/>
                  <a:ea typeface="Lato"/>
                  <a:cs typeface="Lato"/>
                  <a:sym typeface="Lato"/>
                </a:rPr>
                <a:t>InfoBike funge da portale universale per tutti i servizi ciclistici che il Comune offre.</a:t>
              </a:r>
              <a:endParaRPr sz="700"/>
            </a:p>
          </p:txBody>
        </p:sp>
      </p:grpSp>
      <p:cxnSp>
        <p:nvCxnSpPr>
          <p:cNvPr id="184" name="Google Shape;184;p27"/>
          <p:cNvCxnSpPr/>
          <p:nvPr/>
        </p:nvCxnSpPr>
        <p:spPr>
          <a:xfrm>
            <a:off x="4689350" y="0"/>
            <a:ext cx="0" cy="5149800"/>
          </a:xfrm>
          <a:prstGeom prst="straightConnector1">
            <a:avLst/>
          </a:prstGeom>
          <a:noFill/>
          <a:ln cap="flat" cmpd="sng" w="28575">
            <a:solidFill>
              <a:srgbClr val="E4C344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85" name="Google Shape;18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65100" y="882679"/>
            <a:ext cx="248476" cy="248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6" name="Google Shape;186;p27"/>
          <p:cNvGrpSpPr/>
          <p:nvPr/>
        </p:nvGrpSpPr>
        <p:grpSpPr>
          <a:xfrm>
            <a:off x="5113096" y="2355237"/>
            <a:ext cx="3516525" cy="676376"/>
            <a:chOff x="0" y="-28575"/>
            <a:chExt cx="9377400" cy="1803668"/>
          </a:xfrm>
        </p:grpSpPr>
        <p:sp>
          <p:nvSpPr>
            <p:cNvPr id="187" name="Google Shape;187;p27"/>
            <p:cNvSpPr txBox="1"/>
            <p:nvPr/>
          </p:nvSpPr>
          <p:spPr>
            <a:xfrm>
              <a:off x="0" y="-28575"/>
              <a:ext cx="93774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latin typeface="Lato"/>
                  <a:ea typeface="Lato"/>
                  <a:cs typeface="Lato"/>
                  <a:sym typeface="Lato"/>
                </a:rPr>
                <a:t>Mappa Interattiva</a:t>
              </a:r>
              <a:endParaRPr sz="700"/>
            </a:p>
          </p:txBody>
        </p:sp>
        <p:sp>
          <p:nvSpPr>
            <p:cNvPr id="188" name="Google Shape;188;p27"/>
            <p:cNvSpPr txBox="1"/>
            <p:nvPr/>
          </p:nvSpPr>
          <p:spPr>
            <a:xfrm>
              <a:off x="0" y="691493"/>
              <a:ext cx="9377400" cy="10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Lato"/>
                  <a:ea typeface="Lato"/>
                  <a:cs typeface="Lato"/>
                  <a:sym typeface="Lato"/>
                </a:rPr>
                <a:t>Permetterà di individuare con facilità tramite una mappa rastrelliere, piste ciclabili e parcheggi.</a:t>
              </a:r>
              <a:endParaRPr sz="700"/>
            </a:p>
          </p:txBody>
        </p:sp>
      </p:grpSp>
      <p:pic>
        <p:nvPicPr>
          <p:cNvPr id="189" name="Google Shape;18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3925481"/>
            <a:ext cx="248476" cy="24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2447505"/>
            <a:ext cx="248476" cy="2484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1" name="Google Shape;191;p27"/>
          <p:cNvGrpSpPr/>
          <p:nvPr/>
        </p:nvGrpSpPr>
        <p:grpSpPr>
          <a:xfrm>
            <a:off x="5113096" y="3830038"/>
            <a:ext cx="3516525" cy="676375"/>
            <a:chOff x="0" y="-28575"/>
            <a:chExt cx="9377400" cy="1803668"/>
          </a:xfrm>
        </p:grpSpPr>
        <p:sp>
          <p:nvSpPr>
            <p:cNvPr id="192" name="Google Shape;192;p27"/>
            <p:cNvSpPr txBox="1"/>
            <p:nvPr/>
          </p:nvSpPr>
          <p:spPr>
            <a:xfrm>
              <a:off x="0" y="-28575"/>
              <a:ext cx="9377400" cy="45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100">
                  <a:latin typeface="Lato"/>
                  <a:ea typeface="Lato"/>
                  <a:cs typeface="Lato"/>
                  <a:sym typeface="Lato"/>
                </a:rPr>
                <a:t>Sistema di Feedback</a:t>
              </a:r>
              <a:endParaRPr sz="700"/>
            </a:p>
          </p:txBody>
        </p:sp>
        <p:sp>
          <p:nvSpPr>
            <p:cNvPr id="193" name="Google Shape;193;p27"/>
            <p:cNvSpPr txBox="1"/>
            <p:nvPr/>
          </p:nvSpPr>
          <p:spPr>
            <a:xfrm>
              <a:off x="0" y="691493"/>
              <a:ext cx="9377400" cy="108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100">
                  <a:latin typeface="Lato"/>
                  <a:ea typeface="Lato"/>
                  <a:cs typeface="Lato"/>
                  <a:sym typeface="Lato"/>
                </a:rPr>
                <a:t>Sarà possibile recensire e segnalare danni o la mancanza di alcuni servizi direttamente dall’app.</a:t>
              </a:r>
              <a:endParaRPr sz="7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E9EC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2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9300" y="0"/>
            <a:ext cx="9153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8"/>
          <p:cNvSpPr txBox="1"/>
          <p:nvPr/>
        </p:nvSpPr>
        <p:spPr>
          <a:xfrm>
            <a:off x="514350" y="554487"/>
            <a:ext cx="2449200" cy="277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latin typeface="Lato"/>
                <a:ea typeface="Lato"/>
                <a:cs typeface="Lato"/>
                <a:sym typeface="Lato"/>
              </a:rPr>
              <a:t>PUBBLICITÀ</a:t>
            </a:r>
            <a:endParaRPr sz="1800"/>
          </a:p>
        </p:txBody>
      </p:sp>
      <p:sp>
        <p:nvSpPr>
          <p:cNvPr id="200" name="Google Shape;200;p28"/>
          <p:cNvSpPr txBox="1"/>
          <p:nvPr/>
        </p:nvSpPr>
        <p:spPr>
          <a:xfrm>
            <a:off x="514350" y="998513"/>
            <a:ext cx="24492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Lato"/>
                <a:ea typeface="Lato"/>
                <a:cs typeface="Lato"/>
                <a:sym typeface="Lato"/>
              </a:rPr>
              <a:t>Maggiore </a:t>
            </a:r>
            <a:r>
              <a:rPr lang="it" sz="1300">
                <a:latin typeface="Lato"/>
                <a:ea typeface="Lato"/>
                <a:cs typeface="Lato"/>
                <a:sym typeface="Lato"/>
              </a:rPr>
              <a:t>pubblicità</a:t>
            </a:r>
            <a:r>
              <a:rPr lang="it" sz="1300">
                <a:latin typeface="Lato"/>
                <a:ea typeface="Lato"/>
                <a:cs typeface="Lato"/>
                <a:sym typeface="Lato"/>
              </a:rPr>
              <a:t> dei servizi offerti dal Comune per un incremento del cicloturismo</a:t>
            </a:r>
            <a:endParaRPr sz="900"/>
          </a:p>
        </p:txBody>
      </p:sp>
      <p:sp>
        <p:nvSpPr>
          <p:cNvPr id="201" name="Google Shape;201;p28"/>
          <p:cNvSpPr txBox="1"/>
          <p:nvPr/>
        </p:nvSpPr>
        <p:spPr>
          <a:xfrm>
            <a:off x="514350" y="3703100"/>
            <a:ext cx="3422100" cy="277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latin typeface="Lato"/>
                <a:ea typeface="Lato"/>
                <a:cs typeface="Lato"/>
                <a:sym typeface="Lato"/>
              </a:rPr>
              <a:t>SOSTENIBILITÀ</a:t>
            </a:r>
            <a:endParaRPr/>
          </a:p>
        </p:txBody>
      </p:sp>
      <p:sp>
        <p:nvSpPr>
          <p:cNvPr id="202" name="Google Shape;202;p28"/>
          <p:cNvSpPr txBox="1"/>
          <p:nvPr/>
        </p:nvSpPr>
        <p:spPr>
          <a:xfrm>
            <a:off x="514350" y="4101775"/>
            <a:ext cx="24492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l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Lato"/>
                <a:ea typeface="Lato"/>
                <a:cs typeface="Lato"/>
                <a:sym typeface="Lato"/>
              </a:rPr>
              <a:t>Riduzione delle emissioni di CO2 e lotta contro l'inquinamento atmosferico</a:t>
            </a:r>
            <a:endParaRPr sz="1300"/>
          </a:p>
        </p:txBody>
      </p:sp>
      <p:grpSp>
        <p:nvGrpSpPr>
          <p:cNvPr id="203" name="Google Shape;203;p28"/>
          <p:cNvGrpSpPr/>
          <p:nvPr/>
        </p:nvGrpSpPr>
        <p:grpSpPr>
          <a:xfrm>
            <a:off x="6214325" y="554487"/>
            <a:ext cx="2415375" cy="1204525"/>
            <a:chOff x="6214350" y="1018150"/>
            <a:chExt cx="2415375" cy="1204525"/>
          </a:xfrm>
        </p:grpSpPr>
        <p:sp>
          <p:nvSpPr>
            <p:cNvPr id="204" name="Google Shape;204;p28"/>
            <p:cNvSpPr txBox="1"/>
            <p:nvPr/>
          </p:nvSpPr>
          <p:spPr>
            <a:xfrm>
              <a:off x="6214425" y="1018150"/>
              <a:ext cx="2415300" cy="2772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30000"/>
                </a:srgbClr>
              </a:outerShdw>
            </a:effectLst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it" sz="1800">
                  <a:latin typeface="Lato"/>
                  <a:ea typeface="Lato"/>
                  <a:cs typeface="Lato"/>
                  <a:sym typeface="Lato"/>
                </a:rPr>
                <a:t>OTTIMIZZAZIONE</a:t>
              </a:r>
              <a:endParaRPr/>
            </a:p>
          </p:txBody>
        </p:sp>
        <p:sp>
          <p:nvSpPr>
            <p:cNvPr id="205" name="Google Shape;205;p28"/>
            <p:cNvSpPr txBox="1"/>
            <p:nvPr/>
          </p:nvSpPr>
          <p:spPr>
            <a:xfrm>
              <a:off x="6214350" y="1462175"/>
              <a:ext cx="2415300" cy="76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1" marL="0" marR="0" rtl="0" algn="r">
                <a:lnSpc>
                  <a:spcPct val="14001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" sz="1300">
                  <a:latin typeface="Lato"/>
                  <a:ea typeface="Lato"/>
                  <a:cs typeface="Lato"/>
                  <a:sym typeface="Lato"/>
                </a:rPr>
                <a:t>Possibilità di ottimizzare la posizione delle rastrelliere e il numero di bici</a:t>
              </a:r>
              <a:endParaRPr b="0" i="0" sz="13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06" name="Google Shape;206;p28"/>
          <p:cNvSpPr txBox="1"/>
          <p:nvPr/>
        </p:nvSpPr>
        <p:spPr>
          <a:xfrm>
            <a:off x="5207849" y="3703089"/>
            <a:ext cx="3421800" cy="277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3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latin typeface="Lato"/>
                <a:ea typeface="Lato"/>
                <a:cs typeface="Lato"/>
                <a:sym typeface="Lato"/>
              </a:rPr>
              <a:t>COMODIT</a:t>
            </a:r>
            <a:r>
              <a:rPr b="1" lang="it"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À</a:t>
            </a:r>
            <a:endParaRPr/>
          </a:p>
        </p:txBody>
      </p:sp>
      <p:sp>
        <p:nvSpPr>
          <p:cNvPr id="207" name="Google Shape;207;p28"/>
          <p:cNvSpPr txBox="1"/>
          <p:nvPr/>
        </p:nvSpPr>
        <p:spPr>
          <a:xfrm>
            <a:off x="6214363" y="4101775"/>
            <a:ext cx="24153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1" marL="0" marR="0" rtl="0" algn="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latin typeface="Lato"/>
                <a:ea typeface="Lato"/>
                <a:cs typeface="Lato"/>
                <a:sym typeface="Lato"/>
              </a:rPr>
              <a:t>Informazioni aggiornate su percorsi ciclabili, parcheggi e rastrelliere disponibili</a:t>
            </a:r>
            <a:endParaRPr sz="1300"/>
          </a:p>
        </p:txBody>
      </p:sp>
      <p:cxnSp>
        <p:nvCxnSpPr>
          <p:cNvPr id="208" name="Google Shape;208;p28"/>
          <p:cNvCxnSpPr>
            <a:endCxn id="209" idx="0"/>
          </p:cNvCxnSpPr>
          <p:nvPr/>
        </p:nvCxnSpPr>
        <p:spPr>
          <a:xfrm flipH="1">
            <a:off x="4567350" y="-5200"/>
            <a:ext cx="4800" cy="2238900"/>
          </a:xfrm>
          <a:prstGeom prst="straightConnector1">
            <a:avLst/>
          </a:prstGeom>
          <a:noFill/>
          <a:ln cap="flat" cmpd="sng" w="28575">
            <a:solidFill>
              <a:srgbClr val="E4C34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0" name="Google Shape;210;p28"/>
          <p:cNvCxnSpPr>
            <a:stCxn id="209" idx="1"/>
          </p:cNvCxnSpPr>
          <p:nvPr/>
        </p:nvCxnSpPr>
        <p:spPr>
          <a:xfrm rot="10800000">
            <a:off x="150" y="2564600"/>
            <a:ext cx="2712000" cy="0"/>
          </a:xfrm>
          <a:prstGeom prst="straightConnector1">
            <a:avLst/>
          </a:prstGeom>
          <a:noFill/>
          <a:ln cap="flat" cmpd="sng" w="28575">
            <a:solidFill>
              <a:srgbClr val="E4C34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9" name="Google Shape;209;p28"/>
          <p:cNvSpPr txBox="1"/>
          <p:nvPr/>
        </p:nvSpPr>
        <p:spPr>
          <a:xfrm>
            <a:off x="2712150" y="2233700"/>
            <a:ext cx="3710400" cy="661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0000"/>
              </a:srgbClr>
            </a:outerShdw>
          </a:effectLst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4300">
                <a:solidFill>
                  <a:srgbClr val="E4C344"/>
                </a:solidFill>
                <a:latin typeface="League Spartan Black"/>
                <a:ea typeface="League Spartan Black"/>
                <a:cs typeface="League Spartan Black"/>
                <a:sym typeface="League Spartan Black"/>
              </a:rPr>
              <a:t>VANTAGGI</a:t>
            </a:r>
            <a:endParaRPr sz="2000">
              <a:solidFill>
                <a:srgbClr val="E4C344"/>
              </a:solidFill>
              <a:latin typeface="League Spartan Black"/>
              <a:ea typeface="League Spartan Black"/>
              <a:cs typeface="League Spartan Black"/>
              <a:sym typeface="League Spartan Black"/>
            </a:endParaRPr>
          </a:p>
        </p:txBody>
      </p:sp>
      <p:cxnSp>
        <p:nvCxnSpPr>
          <p:cNvPr id="211" name="Google Shape;211;p28"/>
          <p:cNvCxnSpPr/>
          <p:nvPr/>
        </p:nvCxnSpPr>
        <p:spPr>
          <a:xfrm rot="10800000">
            <a:off x="6465025" y="2564600"/>
            <a:ext cx="2712000" cy="0"/>
          </a:xfrm>
          <a:prstGeom prst="straightConnector1">
            <a:avLst/>
          </a:prstGeom>
          <a:noFill/>
          <a:ln cap="flat" cmpd="sng" w="28575">
            <a:solidFill>
              <a:srgbClr val="E4C34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2" name="Google Shape;212;p28"/>
          <p:cNvCxnSpPr/>
          <p:nvPr/>
        </p:nvCxnSpPr>
        <p:spPr>
          <a:xfrm flipH="1">
            <a:off x="4564950" y="2895500"/>
            <a:ext cx="4800" cy="2238900"/>
          </a:xfrm>
          <a:prstGeom prst="straightConnector1">
            <a:avLst/>
          </a:prstGeom>
          <a:noFill/>
          <a:ln cap="flat" cmpd="sng" w="28575">
            <a:solidFill>
              <a:srgbClr val="E4C344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13" name="Google Shape;213;p28"/>
          <p:cNvGrpSpPr/>
          <p:nvPr/>
        </p:nvGrpSpPr>
        <p:grpSpPr>
          <a:xfrm>
            <a:off x="2183632" y="408101"/>
            <a:ext cx="592344" cy="569952"/>
            <a:chOff x="2119800" y="333075"/>
            <a:chExt cx="720000" cy="720000"/>
          </a:xfrm>
        </p:grpSpPr>
        <p:sp>
          <p:nvSpPr>
            <p:cNvPr id="214" name="Google Shape;214;p28"/>
            <p:cNvSpPr/>
            <p:nvPr/>
          </p:nvSpPr>
          <p:spPr>
            <a:xfrm>
              <a:off x="2119800" y="333075"/>
              <a:ext cx="720000" cy="720000"/>
            </a:xfrm>
            <a:prstGeom prst="ellipse">
              <a:avLst/>
            </a:prstGeom>
            <a:solidFill>
              <a:srgbClr val="E4C34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5" name="Google Shape;215;p28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2247450" y="483125"/>
              <a:ext cx="464700" cy="419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6" name="Google Shape;216;p28"/>
          <p:cNvGrpSpPr/>
          <p:nvPr/>
        </p:nvGrpSpPr>
        <p:grpSpPr>
          <a:xfrm>
            <a:off x="5872700" y="408102"/>
            <a:ext cx="592337" cy="569923"/>
            <a:chOff x="5802963" y="297075"/>
            <a:chExt cx="792000" cy="792000"/>
          </a:xfrm>
        </p:grpSpPr>
        <p:sp>
          <p:nvSpPr>
            <p:cNvPr id="217" name="Google Shape;217;p28"/>
            <p:cNvSpPr/>
            <p:nvPr/>
          </p:nvSpPr>
          <p:spPr>
            <a:xfrm>
              <a:off x="5802963" y="297075"/>
              <a:ext cx="792000" cy="792000"/>
            </a:xfrm>
            <a:prstGeom prst="ellipse">
              <a:avLst/>
            </a:prstGeom>
            <a:solidFill>
              <a:srgbClr val="E4C34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8" name="Google Shape;218;p2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5932898" y="483125"/>
              <a:ext cx="532126" cy="4199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9" name="Google Shape;219;p28"/>
          <p:cNvGrpSpPr/>
          <p:nvPr/>
        </p:nvGrpSpPr>
        <p:grpSpPr>
          <a:xfrm>
            <a:off x="2371202" y="3479789"/>
            <a:ext cx="592337" cy="569916"/>
            <a:chOff x="2155800" y="3517700"/>
            <a:chExt cx="648000" cy="648000"/>
          </a:xfrm>
        </p:grpSpPr>
        <p:sp>
          <p:nvSpPr>
            <p:cNvPr id="220" name="Google Shape;220;p28"/>
            <p:cNvSpPr/>
            <p:nvPr/>
          </p:nvSpPr>
          <p:spPr>
            <a:xfrm>
              <a:off x="2155800" y="3517700"/>
              <a:ext cx="648000" cy="648000"/>
            </a:xfrm>
            <a:prstGeom prst="ellipse">
              <a:avLst/>
            </a:prstGeom>
            <a:solidFill>
              <a:srgbClr val="E4C34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1" name="Google Shape;221;p28"/>
            <p:cNvPicPr preferRelativeResize="0"/>
            <p:nvPr/>
          </p:nvPicPr>
          <p:blipFill rotWithShape="1">
            <a:blip r:embed="rId6">
              <a:alphaModFix/>
            </a:blip>
            <a:srcRect b="0" l="0" r="0" t="0"/>
            <a:stretch/>
          </p:blipFill>
          <p:spPr>
            <a:xfrm>
              <a:off x="2271811" y="3633706"/>
              <a:ext cx="416000" cy="4160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2" name="Google Shape;222;p28"/>
          <p:cNvGrpSpPr/>
          <p:nvPr/>
        </p:nvGrpSpPr>
        <p:grpSpPr>
          <a:xfrm>
            <a:off x="6567891" y="3479796"/>
            <a:ext cx="592337" cy="569923"/>
            <a:chOff x="6522750" y="3445700"/>
            <a:chExt cx="792000" cy="792000"/>
          </a:xfrm>
        </p:grpSpPr>
        <p:sp>
          <p:nvSpPr>
            <p:cNvPr id="223" name="Google Shape;223;p28"/>
            <p:cNvSpPr/>
            <p:nvPr/>
          </p:nvSpPr>
          <p:spPr>
            <a:xfrm>
              <a:off x="6522750" y="3445700"/>
              <a:ext cx="792000" cy="792000"/>
            </a:xfrm>
            <a:prstGeom prst="ellipse">
              <a:avLst/>
            </a:prstGeom>
            <a:solidFill>
              <a:srgbClr val="E4C34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24" name="Google Shape;224;p28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710746" y="3633694"/>
              <a:ext cx="416000" cy="4160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